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399" r:id="rId4"/>
    <p:sldId id="258" r:id="rId5"/>
    <p:sldId id="389" r:id="rId6"/>
    <p:sldId id="379" r:id="rId7"/>
    <p:sldId id="380" r:id="rId8"/>
    <p:sldId id="381" r:id="rId9"/>
    <p:sldId id="382" r:id="rId10"/>
    <p:sldId id="383" r:id="rId11"/>
    <p:sldId id="401" r:id="rId12"/>
    <p:sldId id="402" r:id="rId13"/>
    <p:sldId id="406" r:id="rId14"/>
    <p:sldId id="407" r:id="rId15"/>
    <p:sldId id="408" r:id="rId16"/>
    <p:sldId id="409" r:id="rId17"/>
    <p:sldId id="410" r:id="rId18"/>
    <p:sldId id="411" r:id="rId19"/>
    <p:sldId id="412" r:id="rId20"/>
    <p:sldId id="390" r:id="rId21"/>
    <p:sldId id="392" r:id="rId22"/>
    <p:sldId id="391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43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803463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825500" y="914400"/>
            <a:ext cx="11341100" cy="5740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pic" sz="half" idx="13"/>
          </p:nvPr>
        </p:nvSpPr>
        <p:spPr>
          <a:xfrm>
            <a:off x="7200900" y="1257300"/>
            <a:ext cx="50165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quarter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pic" sz="quarter" idx="13"/>
          </p:nvPr>
        </p:nvSpPr>
        <p:spPr>
          <a:xfrm>
            <a:off x="6858000" y="5105400"/>
            <a:ext cx="5321300" cy="338138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3" name="Shape 83"/>
          <p:cNvSpPr>
            <a:spLocks noGrp="1"/>
          </p:cNvSpPr>
          <p:nvPr>
            <p:ph type="pic" sz="quarter" idx="14"/>
          </p:nvPr>
        </p:nvSpPr>
        <p:spPr>
          <a:xfrm>
            <a:off x="6858000" y="1270000"/>
            <a:ext cx="5316292" cy="3378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half" idx="15"/>
          </p:nvPr>
        </p:nvSpPr>
        <p:spPr>
          <a:xfrm>
            <a:off x="1143000" y="1244600"/>
            <a:ext cx="52197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1"/>
              </a:buBlip>
            </a:lvl1pPr>
            <a:lvl2pPr>
              <a:buBlip>
                <a:blip r:embed="rId11"/>
              </a:buBlip>
            </a:lvl2pPr>
            <a:lvl3pPr>
              <a:buBlip>
                <a:blip r:embed="rId11"/>
              </a:buBlip>
            </a:lvl3pPr>
            <a:lvl4pPr>
              <a:buBlip>
                <a:blip r:embed="rId11"/>
              </a:buBlip>
            </a:lvl4pPr>
            <a:lvl5pPr>
              <a:buBlip>
                <a:blip r:embed="rId11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4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‹Nº›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7" r:id="rId5"/>
    <p:sldLayoutId id="2147483658" r:id="rId6"/>
    <p:sldLayoutId id="2147483659" r:id="rId7"/>
    <p:sldLayoutId id="2147483660" r:id="rId8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11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11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11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11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11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11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11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11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11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piumhub.com/es/tech-blog-barcelona/ventajas-de-jenkins/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Microservicios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s-PE" dirty="0" smtClean="0"/>
              <a:t>@</a:t>
            </a:r>
            <a:r>
              <a:rPr lang="es-PE" dirty="0" err="1" smtClean="0"/>
              <a:t>dwilsonc</a:t>
            </a:r>
            <a:endParaRPr lang="es-PE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Interfaz de usuario de </a:t>
            </a:r>
            <a:r>
              <a:rPr lang="es-PE" dirty="0" err="1" smtClean="0"/>
              <a:t>microservicios</a:t>
            </a:r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28" y="2848246"/>
            <a:ext cx="12463882" cy="556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171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xfrm>
            <a:off x="826588" y="3924664"/>
            <a:ext cx="11430000" cy="24384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PE" dirty="0"/>
              <a:t>Componentes </a:t>
            </a:r>
            <a:r>
              <a:rPr lang="es-PE" dirty="0" smtClean="0"/>
              <a:t>requeridos en </a:t>
            </a:r>
            <a:r>
              <a:rPr lang="es-PE" dirty="0" err="1" smtClean="0"/>
              <a:t>microservicios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31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xfrm>
            <a:off x="504734" y="2148114"/>
            <a:ext cx="11826603" cy="11176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s-PE" b="1" dirty="0" err="1">
                <a:effectLst/>
              </a:rPr>
              <a:t>Service</a:t>
            </a:r>
            <a:r>
              <a:rPr lang="es-PE" b="1" dirty="0">
                <a:effectLst/>
              </a:rPr>
              <a:t> Discovery </a:t>
            </a:r>
            <a:r>
              <a:rPr lang="es-PE" b="1" dirty="0" smtClean="0">
                <a:effectLst/>
              </a:rPr>
              <a:t>-</a:t>
            </a:r>
            <a:r>
              <a:rPr lang="es-PE" b="1" dirty="0">
                <a:effectLst/>
              </a:rPr>
              <a:t> </a:t>
            </a:r>
            <a:r>
              <a:rPr lang="es-PE" b="1" dirty="0" err="1">
                <a:effectLst/>
              </a:rPr>
              <a:t>Registry</a:t>
            </a:r>
            <a:r>
              <a:rPr lang="es-PE" b="1" dirty="0">
                <a:effectLst/>
              </a:rPr>
              <a:t/>
            </a:r>
            <a:br>
              <a:rPr lang="es-PE" b="1" dirty="0">
                <a:effectLst/>
              </a:rPr>
            </a:br>
            <a:r>
              <a:rPr lang="es-PE" dirty="0">
                <a:effectLst/>
              </a:rPr>
              <a:t/>
            </a:r>
            <a:br>
              <a:rPr lang="es-PE" dirty="0">
                <a:effectLst/>
              </a:rPr>
            </a:br>
            <a:endParaRPr dirty="0"/>
          </a:p>
        </p:txBody>
      </p:sp>
      <p:sp>
        <p:nvSpPr>
          <p:cNvPr id="4" name="Marcador de texto 5"/>
          <p:cNvSpPr txBox="1">
            <a:spLocks/>
          </p:cNvSpPr>
          <p:nvPr/>
        </p:nvSpPr>
        <p:spPr>
          <a:xfrm>
            <a:off x="182880" y="3265714"/>
            <a:ext cx="5421086" cy="5969726"/>
          </a:xfrm>
          <a:prstGeom prst="rect">
            <a:avLst/>
          </a:prstGeom>
        </p:spPr>
        <p:txBody>
          <a:bodyPr>
            <a:no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571500" lvl="1" indent="-571500" hangingPunct="1">
              <a:buFont typeface="Wingdings" panose="05000000000000000000" pitchFamily="2" charset="2"/>
              <a:buChar char="ü"/>
            </a:pPr>
            <a:r>
              <a:rPr lang="es-PE" sz="2800" b="1" i="1" u="sng" dirty="0" smtClean="0">
                <a:effectLst/>
              </a:rPr>
              <a:t>Registro:</a:t>
            </a:r>
            <a:r>
              <a:rPr lang="es-PE" sz="2800" i="1" dirty="0" smtClean="0">
                <a:effectLst/>
              </a:rPr>
              <a:t> </a:t>
            </a:r>
            <a:r>
              <a:rPr lang="es-PE" sz="2800" dirty="0">
                <a:effectLst/>
              </a:rPr>
              <a:t>Consiste en el </a:t>
            </a:r>
            <a:r>
              <a:rPr lang="es-PE" sz="2800" dirty="0" smtClean="0">
                <a:effectLst/>
              </a:rPr>
              <a:t>registro de manera automática a medida que se vayan desplegando, </a:t>
            </a:r>
            <a:r>
              <a:rPr lang="es-PE" sz="2800" dirty="0">
                <a:effectLst/>
              </a:rPr>
              <a:t>dejando</a:t>
            </a:r>
            <a:r>
              <a:rPr lang="es-PE" sz="2800" dirty="0"/>
              <a:t/>
            </a:r>
            <a:br>
              <a:rPr lang="es-PE" sz="2800" dirty="0"/>
            </a:br>
            <a:r>
              <a:rPr lang="es-PE" sz="2800" dirty="0">
                <a:effectLst/>
              </a:rPr>
              <a:t>consignado sus datos de </a:t>
            </a:r>
            <a:r>
              <a:rPr lang="es-PE" sz="2800" dirty="0" smtClean="0">
                <a:effectLst/>
              </a:rPr>
              <a:t>ubicación,</a:t>
            </a:r>
            <a:r>
              <a:rPr lang="es-PE" sz="2800" dirty="0" smtClean="0"/>
              <a:t> </a:t>
            </a:r>
            <a:r>
              <a:rPr lang="es-PE" sz="2800" dirty="0" smtClean="0">
                <a:effectLst/>
              </a:rPr>
              <a:t>como </a:t>
            </a:r>
            <a:r>
              <a:rPr lang="es-PE" sz="2800" dirty="0">
                <a:effectLst/>
              </a:rPr>
              <a:t>nodo, puerto e </a:t>
            </a:r>
            <a:r>
              <a:rPr lang="es-PE" sz="2800" dirty="0" err="1">
                <a:effectLst/>
              </a:rPr>
              <a:t>ip</a:t>
            </a:r>
            <a:r>
              <a:rPr lang="es-PE" sz="2800" dirty="0">
                <a:effectLst/>
              </a:rPr>
              <a:t> entre otros</a:t>
            </a:r>
            <a:r>
              <a:rPr lang="es-PE" sz="2800" dirty="0" smtClean="0">
                <a:effectLst/>
              </a:rPr>
              <a:t>.</a:t>
            </a:r>
          </a:p>
          <a:p>
            <a:pPr marL="571500" lvl="1" indent="-571500" hangingPunct="1">
              <a:buFont typeface="Wingdings" panose="05000000000000000000" pitchFamily="2" charset="2"/>
              <a:buChar char="ü"/>
            </a:pPr>
            <a:r>
              <a:rPr lang="es-PE" sz="2800" b="1" i="1" u="sng" dirty="0">
                <a:effectLst/>
              </a:rPr>
              <a:t>Descubrimiento</a:t>
            </a:r>
            <a:r>
              <a:rPr lang="es-PE" sz="2800" b="1" dirty="0" smtClean="0">
                <a:effectLst/>
              </a:rPr>
              <a:t>: </a:t>
            </a:r>
            <a:r>
              <a:rPr lang="es-PE" sz="2800" dirty="0">
                <a:effectLst/>
              </a:rPr>
              <a:t>Es el proceso </a:t>
            </a:r>
            <a:r>
              <a:rPr lang="es-PE" sz="2800" dirty="0" smtClean="0">
                <a:effectLst/>
              </a:rPr>
              <a:t>que permite </a:t>
            </a:r>
            <a:r>
              <a:rPr lang="es-PE" sz="2800" dirty="0">
                <a:effectLst/>
              </a:rPr>
              <a:t>tener acceso a la información</a:t>
            </a:r>
            <a:br>
              <a:rPr lang="es-PE" sz="2800" dirty="0">
                <a:effectLst/>
              </a:rPr>
            </a:br>
            <a:r>
              <a:rPr lang="es-PE" sz="2800" dirty="0">
                <a:effectLst/>
              </a:rPr>
              <a:t>del registro.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425" y="3265714"/>
            <a:ext cx="7045766" cy="4717870"/>
          </a:xfrm>
          <a:prstGeom prst="rect">
            <a:avLst/>
          </a:prstGeom>
        </p:spPr>
      </p:pic>
      <p:sp>
        <p:nvSpPr>
          <p:cNvPr id="6" name="Marcador de texto 5"/>
          <p:cNvSpPr txBox="1">
            <a:spLocks/>
          </p:cNvSpPr>
          <p:nvPr/>
        </p:nvSpPr>
        <p:spPr>
          <a:xfrm>
            <a:off x="9766297" y="5903324"/>
            <a:ext cx="3098529" cy="1576251"/>
          </a:xfrm>
          <a:prstGeom prst="rect">
            <a:avLst/>
          </a:prstGeom>
        </p:spPr>
        <p:txBody>
          <a:bodyPr>
            <a:no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0" lvl="1" indent="0" hangingPunct="1">
              <a:buNone/>
            </a:pPr>
            <a:r>
              <a:rPr lang="es-PE" sz="1800" b="1" i="1" u="sng" dirty="0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>Tecnologías:</a:t>
            </a:r>
            <a:r>
              <a:rPr lang="es-PE" sz="1800" i="1" dirty="0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/>
            </a:r>
            <a:br>
              <a:rPr lang="es-PE" sz="1800" i="1" dirty="0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</a:br>
            <a:r>
              <a:rPr lang="es-PE" sz="1800" i="1" dirty="0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>* Eureka </a:t>
            </a:r>
            <a:r>
              <a:rPr lang="es-PE" sz="1800" i="1" dirty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>(Spring Cloud </a:t>
            </a:r>
            <a:r>
              <a:rPr lang="es-PE" sz="1800" i="1" dirty="0" err="1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>Netflix</a:t>
            </a:r>
            <a:r>
              <a:rPr lang="es-PE" sz="1800" i="1" dirty="0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>)</a:t>
            </a:r>
            <a:r>
              <a:rPr lang="es-PE" sz="1800" dirty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/>
            </a:r>
            <a:br>
              <a:rPr lang="es-PE" sz="1800" dirty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</a:br>
            <a:r>
              <a:rPr lang="es-PE" sz="1800" dirty="0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>* </a:t>
            </a:r>
            <a:r>
              <a:rPr lang="es-PE" sz="1800" i="1" dirty="0" err="1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>Zookeper</a:t>
            </a:r>
            <a:r>
              <a:rPr lang="es-PE" sz="1800" i="1" dirty="0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/>
            </a:r>
            <a:br>
              <a:rPr lang="es-PE" sz="1800" i="1" dirty="0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</a:br>
            <a:r>
              <a:rPr lang="es-PE" sz="1800" i="1" dirty="0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>* </a:t>
            </a:r>
            <a:r>
              <a:rPr lang="es-PE" sz="1800" i="1" dirty="0" err="1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>Etcd</a:t>
            </a:r>
            <a:r>
              <a:rPr lang="es-PE" sz="1800" i="1" dirty="0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/>
            </a:r>
            <a:br>
              <a:rPr lang="es-PE" sz="1800" i="1" dirty="0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</a:br>
            <a:r>
              <a:rPr lang="es-PE" sz="1800" i="1" dirty="0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>* </a:t>
            </a:r>
            <a:r>
              <a:rPr lang="es-PE" sz="1800" i="1" dirty="0" err="1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>Consul</a:t>
            </a:r>
            <a:endParaRPr lang="es-PE" sz="1800" i="1" dirty="0" smtClean="0">
              <a:solidFill>
                <a:schemeClr val="tx2">
                  <a:lumMod val="10000"/>
                </a:schemeClr>
              </a:solidFill>
              <a:effectLst/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7855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xfrm>
            <a:off x="504734" y="1142274"/>
            <a:ext cx="11826603" cy="11176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s-PE" b="1" dirty="0">
                <a:effectLst/>
              </a:rPr>
              <a:t>API </a:t>
            </a:r>
            <a:r>
              <a:rPr lang="es-PE" b="1" dirty="0" smtClean="0">
                <a:effectLst/>
              </a:rPr>
              <a:t>Gateway (</a:t>
            </a:r>
            <a:r>
              <a:rPr lang="es-PE" b="1" dirty="0" err="1">
                <a:effectLst/>
              </a:rPr>
              <a:t>Edge</a:t>
            </a:r>
            <a:r>
              <a:rPr lang="es-PE" b="1" dirty="0">
                <a:effectLst/>
              </a:rPr>
              <a:t> Server)</a:t>
            </a:r>
          </a:p>
        </p:txBody>
      </p:sp>
      <p:sp>
        <p:nvSpPr>
          <p:cNvPr id="4" name="Marcador de texto 5"/>
          <p:cNvSpPr txBox="1">
            <a:spLocks/>
          </p:cNvSpPr>
          <p:nvPr/>
        </p:nvSpPr>
        <p:spPr>
          <a:xfrm>
            <a:off x="182880" y="3265714"/>
            <a:ext cx="5421086" cy="5969726"/>
          </a:xfrm>
          <a:prstGeom prst="rect">
            <a:avLst/>
          </a:prstGeom>
        </p:spPr>
        <p:txBody>
          <a:bodyPr>
            <a:no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571500" lvl="1" indent="-571500" hangingPunct="1">
              <a:buFont typeface="Wingdings" panose="05000000000000000000" pitchFamily="2" charset="2"/>
              <a:buChar char="ü"/>
            </a:pPr>
            <a:r>
              <a:rPr lang="es-PE" sz="2800" b="1" i="1" dirty="0">
                <a:effectLst/>
              </a:rPr>
              <a:t>El API Gateway</a:t>
            </a:r>
            <a:r>
              <a:rPr lang="es-PE" sz="2800" i="1" dirty="0">
                <a:effectLst/>
              </a:rPr>
              <a:t> es responsable de verificar que el cliente esté </a:t>
            </a:r>
            <a:r>
              <a:rPr lang="es-PE" sz="2800" b="1" i="1" dirty="0">
                <a:effectLst/>
              </a:rPr>
              <a:t>autorizado</a:t>
            </a:r>
            <a:r>
              <a:rPr lang="es-PE" sz="2800" i="1" dirty="0">
                <a:effectLst/>
              </a:rPr>
              <a:t> para realizar las </a:t>
            </a:r>
            <a:r>
              <a:rPr lang="es-PE" sz="2800" b="1" i="1" dirty="0">
                <a:effectLst/>
              </a:rPr>
              <a:t>solicitudes</a:t>
            </a:r>
            <a:r>
              <a:rPr lang="es-PE" sz="2800" i="1" dirty="0">
                <a:effectLst/>
              </a:rPr>
              <a:t> y mejorar la seguridad </a:t>
            </a:r>
            <a:r>
              <a:rPr lang="es-PE" sz="2800" b="1" i="1" dirty="0">
                <a:effectLst/>
              </a:rPr>
              <a:t>buscando patrones de ataque conocidos</a:t>
            </a:r>
            <a:r>
              <a:rPr lang="es-PE" sz="2800" i="1" dirty="0">
                <a:effectLst/>
              </a:rPr>
              <a:t>.</a:t>
            </a:r>
            <a:endParaRPr lang="es-PE" sz="2800" dirty="0"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637" y="2601821"/>
            <a:ext cx="6362700" cy="6143625"/>
          </a:xfrm>
          <a:prstGeom prst="rect">
            <a:avLst/>
          </a:prstGeom>
        </p:spPr>
      </p:pic>
      <p:sp>
        <p:nvSpPr>
          <p:cNvPr id="8" name="Marcador de texto 5"/>
          <p:cNvSpPr txBox="1">
            <a:spLocks/>
          </p:cNvSpPr>
          <p:nvPr/>
        </p:nvSpPr>
        <p:spPr>
          <a:xfrm>
            <a:off x="10354126" y="4097382"/>
            <a:ext cx="3098529" cy="1576251"/>
          </a:xfrm>
          <a:prstGeom prst="rect">
            <a:avLst/>
          </a:prstGeom>
        </p:spPr>
        <p:txBody>
          <a:bodyPr>
            <a:no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0" lvl="1" indent="0" hangingPunct="1">
              <a:buNone/>
            </a:pPr>
            <a:r>
              <a:rPr lang="es-PE" sz="1800" b="1" i="1" u="sng" dirty="0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>Tecnologías:</a:t>
            </a:r>
            <a:r>
              <a:rPr lang="es-PE" sz="1800" i="1" dirty="0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/>
            </a:r>
            <a:br>
              <a:rPr lang="es-PE" sz="1800" i="1" dirty="0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</a:br>
            <a:r>
              <a:rPr lang="es-PE" sz="1800" i="1" dirty="0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>* </a:t>
            </a:r>
            <a:r>
              <a:rPr lang="es-PE" sz="1800" i="1" dirty="0" err="1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>Zuul</a:t>
            </a:r>
            <a:r>
              <a:rPr lang="es-PE" sz="1800" i="1" dirty="0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> (Spring Cloud</a:t>
            </a:r>
            <a:br>
              <a:rPr lang="es-PE" sz="1800" i="1" dirty="0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</a:br>
            <a:r>
              <a:rPr lang="es-PE" sz="1800" i="1" dirty="0" err="1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>Netflix</a:t>
            </a:r>
            <a:r>
              <a:rPr lang="es-PE" sz="1800" i="1" dirty="0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>)</a:t>
            </a:r>
            <a:br>
              <a:rPr lang="es-PE" sz="1800" i="1" dirty="0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</a:br>
            <a:r>
              <a:rPr lang="es-PE" sz="1800" i="1" dirty="0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>* Api Gateway (AWS)</a:t>
            </a:r>
          </a:p>
        </p:txBody>
      </p:sp>
    </p:spTree>
    <p:extLst>
      <p:ext uri="{BB962C8B-B14F-4D97-AF65-F5344CB8AC3E}">
        <p14:creationId xmlns:p14="http://schemas.microsoft.com/office/powerpoint/2010/main" val="23834977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xfrm>
            <a:off x="504734" y="1142274"/>
            <a:ext cx="11826603" cy="11176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s-PE" b="1" dirty="0">
                <a:effectLst/>
              </a:rPr>
              <a:t>Servidor de configuración </a:t>
            </a:r>
            <a:r>
              <a:rPr lang="es-PE" b="1" dirty="0" smtClean="0">
                <a:effectLst/>
              </a:rPr>
              <a:t>central</a:t>
            </a:r>
            <a:endParaRPr lang="es-PE" b="1" dirty="0">
              <a:effectLst/>
            </a:endParaRPr>
          </a:p>
        </p:txBody>
      </p:sp>
      <p:sp>
        <p:nvSpPr>
          <p:cNvPr id="4" name="Marcador de texto 5"/>
          <p:cNvSpPr txBox="1">
            <a:spLocks/>
          </p:cNvSpPr>
          <p:nvPr/>
        </p:nvSpPr>
        <p:spPr>
          <a:xfrm>
            <a:off x="182880" y="3265714"/>
            <a:ext cx="5421086" cy="5969726"/>
          </a:xfrm>
          <a:prstGeom prst="rect">
            <a:avLst/>
          </a:prstGeom>
        </p:spPr>
        <p:txBody>
          <a:bodyPr>
            <a:no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571500" lvl="1" indent="-571500" hangingPunct="1">
              <a:buFont typeface="Wingdings" panose="05000000000000000000" pitchFamily="2" charset="2"/>
              <a:buChar char="ü"/>
            </a:pPr>
            <a:r>
              <a:rPr lang="es-PE" sz="2800" i="1" dirty="0">
                <a:effectLst/>
              </a:rPr>
              <a:t>Este componente se encargará de centralizar y proveer remotamente la configuración a cada </a:t>
            </a:r>
            <a:r>
              <a:rPr lang="es-PE" sz="2800" i="1" dirty="0" err="1">
                <a:effectLst/>
              </a:rPr>
              <a:t>microservicio</a:t>
            </a:r>
            <a:r>
              <a:rPr lang="es-PE" sz="2800" i="1" dirty="0">
                <a:effectLst/>
              </a:rPr>
              <a:t>. Esta configuración se mantiene convencionalmente en un repositorio ya sea </a:t>
            </a:r>
            <a:r>
              <a:rPr lang="es-PE" sz="2800" i="1" dirty="0" err="1">
                <a:effectLst/>
              </a:rPr>
              <a:t>Git</a:t>
            </a:r>
            <a:r>
              <a:rPr lang="es-PE" sz="2800" i="1" dirty="0">
                <a:effectLst/>
              </a:rPr>
              <a:t>, </a:t>
            </a:r>
            <a:r>
              <a:rPr lang="es-PE" sz="2800" i="1" dirty="0" err="1">
                <a:effectLst/>
              </a:rPr>
              <a:t>Bitbucket</a:t>
            </a:r>
            <a:r>
              <a:rPr lang="es-PE" sz="2800" i="1" dirty="0">
                <a:effectLst/>
              </a:rPr>
              <a:t>, etc. Nos permitirá gestionar su propio ciclo de vida y versionado.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581" y="2999694"/>
            <a:ext cx="70580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083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xfrm>
            <a:off x="504734" y="1142274"/>
            <a:ext cx="11826603" cy="11176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s-PE" b="1" dirty="0" smtClean="0">
                <a:effectLst/>
              </a:rPr>
              <a:t>Balanceador de Carga</a:t>
            </a:r>
            <a:endParaRPr lang="es-PE" b="1" dirty="0">
              <a:effectLst/>
            </a:endParaRPr>
          </a:p>
        </p:txBody>
      </p:sp>
      <p:sp>
        <p:nvSpPr>
          <p:cNvPr id="4" name="Marcador de texto 5"/>
          <p:cNvSpPr txBox="1">
            <a:spLocks/>
          </p:cNvSpPr>
          <p:nvPr/>
        </p:nvSpPr>
        <p:spPr>
          <a:xfrm>
            <a:off x="182880" y="3265714"/>
            <a:ext cx="5421086" cy="5969726"/>
          </a:xfrm>
          <a:prstGeom prst="rect">
            <a:avLst/>
          </a:prstGeom>
        </p:spPr>
        <p:txBody>
          <a:bodyPr>
            <a:no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571500" lvl="1" indent="-571500" hangingPunct="1">
              <a:buFont typeface="Wingdings" panose="05000000000000000000" pitchFamily="2" charset="2"/>
              <a:buChar char="ü"/>
            </a:pPr>
            <a:r>
              <a:rPr lang="es-PE" sz="2800" dirty="0">
                <a:effectLst/>
              </a:rPr>
              <a:t>Este patrón de implementación permite el balanceo entre distintas instancias de forma transparente a la hora de consumir un </a:t>
            </a:r>
            <a:r>
              <a:rPr lang="es-PE" sz="2800" dirty="0" smtClean="0">
                <a:effectLst/>
              </a:rPr>
              <a:t>servicio, de tal manera que incrementa la </a:t>
            </a:r>
            <a:r>
              <a:rPr lang="es-PE" sz="2800" dirty="0">
                <a:effectLst/>
              </a:rPr>
              <a:t>disponibilidad y tolerancia a fallos.</a:t>
            </a:r>
            <a:endParaRPr lang="es-PE" sz="2800" i="1" dirty="0"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966" y="4849994"/>
            <a:ext cx="7217589" cy="4646703"/>
          </a:xfrm>
          <a:prstGeom prst="rect">
            <a:avLst/>
          </a:prstGeom>
        </p:spPr>
      </p:pic>
      <p:sp>
        <p:nvSpPr>
          <p:cNvPr id="6" name="Marcador de texto 5"/>
          <p:cNvSpPr txBox="1">
            <a:spLocks/>
          </p:cNvSpPr>
          <p:nvPr/>
        </p:nvSpPr>
        <p:spPr>
          <a:xfrm>
            <a:off x="5603966" y="7920446"/>
            <a:ext cx="3098529" cy="1576251"/>
          </a:xfrm>
          <a:prstGeom prst="rect">
            <a:avLst/>
          </a:prstGeom>
        </p:spPr>
        <p:txBody>
          <a:bodyPr>
            <a:no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0" lvl="1" indent="0" hangingPunct="1">
              <a:buNone/>
            </a:pPr>
            <a:r>
              <a:rPr lang="es-PE" sz="1800" b="1" i="1" u="sng" dirty="0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>Tecnologías:</a:t>
            </a:r>
            <a:r>
              <a:rPr lang="es-PE" sz="1800" i="1" dirty="0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/>
            </a:r>
            <a:br>
              <a:rPr lang="es-PE" sz="1800" i="1" dirty="0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</a:br>
            <a:r>
              <a:rPr lang="es-PE" sz="1800" i="1" dirty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>* </a:t>
            </a:r>
            <a:r>
              <a:rPr lang="es-PE" sz="1800" i="1" dirty="0" err="1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>Ribbon</a:t>
            </a:r>
            <a:r>
              <a:rPr lang="es-PE" sz="1800" i="1" dirty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> (Spring Cloud </a:t>
            </a:r>
            <a:r>
              <a:rPr lang="es-PE" sz="1800" i="1" dirty="0" err="1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>Netflix</a:t>
            </a:r>
            <a:r>
              <a:rPr lang="es-PE" sz="1800" i="1" dirty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>)</a:t>
            </a:r>
            <a:br>
              <a:rPr lang="es-PE" sz="1800" i="1" dirty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</a:br>
            <a:r>
              <a:rPr lang="es-PE" sz="1800" i="1" dirty="0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>* </a:t>
            </a:r>
            <a:r>
              <a:rPr lang="es-PE" sz="1800" i="1" dirty="0" err="1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>Kubernetes</a:t>
            </a:r>
            <a:r>
              <a:rPr lang="es-PE" sz="1800" i="1" dirty="0" smtClean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lang="es-PE" sz="1800" i="1" dirty="0" err="1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>Service|Ingress</a:t>
            </a:r>
            <a:r>
              <a:rPr lang="es-PE" sz="1800" i="1" dirty="0">
                <a:solidFill>
                  <a:schemeClr val="tx2">
                    <a:lumMod val="10000"/>
                  </a:schemeClr>
                </a:solidFill>
                <a:effectLst/>
                <a:latin typeface="Arial Narrow" panose="020B0606020202030204" pitchFamily="34" charset="0"/>
              </a:rPr>
              <a:t> Balanceo por POD</a:t>
            </a:r>
          </a:p>
        </p:txBody>
      </p:sp>
    </p:spTree>
    <p:extLst>
      <p:ext uri="{BB962C8B-B14F-4D97-AF65-F5344CB8AC3E}">
        <p14:creationId xmlns:p14="http://schemas.microsoft.com/office/powerpoint/2010/main" val="472304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xfrm>
            <a:off x="504734" y="1142274"/>
            <a:ext cx="11826603" cy="11176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s-PE" b="1" dirty="0">
                <a:effectLst/>
              </a:rPr>
              <a:t>Centralización de </a:t>
            </a:r>
            <a:r>
              <a:rPr lang="es-PE" b="1" dirty="0" err="1">
                <a:effectLst/>
              </a:rPr>
              <a:t>logs</a:t>
            </a:r>
            <a:endParaRPr lang="es-PE" dirty="0">
              <a:effectLst/>
            </a:endParaRPr>
          </a:p>
        </p:txBody>
      </p:sp>
      <p:sp>
        <p:nvSpPr>
          <p:cNvPr id="4" name="Marcador de texto 5"/>
          <p:cNvSpPr txBox="1">
            <a:spLocks/>
          </p:cNvSpPr>
          <p:nvPr/>
        </p:nvSpPr>
        <p:spPr>
          <a:xfrm>
            <a:off x="182880" y="3265714"/>
            <a:ext cx="5421086" cy="5969726"/>
          </a:xfrm>
          <a:prstGeom prst="rect">
            <a:avLst/>
          </a:prstGeom>
        </p:spPr>
        <p:txBody>
          <a:bodyPr>
            <a:no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571500" lvl="1" indent="-571500" hangingPunct="1">
              <a:buFont typeface="Wingdings" panose="05000000000000000000" pitchFamily="2" charset="2"/>
              <a:buChar char="ü"/>
            </a:pPr>
            <a:r>
              <a:rPr lang="es-PE" sz="2800" dirty="0">
                <a:effectLst/>
              </a:rPr>
              <a:t>La centralización y explotación de </a:t>
            </a:r>
            <a:r>
              <a:rPr lang="es-PE" sz="2800" dirty="0" err="1">
                <a:effectLst/>
              </a:rPr>
              <a:t>logs</a:t>
            </a:r>
            <a:r>
              <a:rPr lang="es-PE" sz="2800" dirty="0">
                <a:effectLst/>
              </a:rPr>
              <a:t> juega un papel importante de lo contrario seria inmanejable la administración de los mismos.</a:t>
            </a:r>
            <a:endParaRPr lang="es-PE" sz="2800" i="1" dirty="0">
              <a:effectLst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536" y="2259874"/>
            <a:ext cx="6570617" cy="44141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536" y="6790508"/>
            <a:ext cx="657061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307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xfrm>
            <a:off x="504734" y="1142274"/>
            <a:ext cx="11826603" cy="11176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s-PE" b="1" dirty="0">
                <a:effectLst/>
              </a:rPr>
              <a:t>Tolerancia a fallos (</a:t>
            </a:r>
            <a:r>
              <a:rPr lang="es-PE" b="1" dirty="0" err="1">
                <a:effectLst/>
              </a:rPr>
              <a:t>Circuit</a:t>
            </a:r>
            <a:r>
              <a:rPr lang="es-PE" b="1" dirty="0">
                <a:effectLst/>
              </a:rPr>
              <a:t> </a:t>
            </a:r>
            <a:r>
              <a:rPr lang="es-PE" b="1" dirty="0" err="1">
                <a:effectLst/>
              </a:rPr>
              <a:t>breaker</a:t>
            </a:r>
            <a:r>
              <a:rPr lang="es-PE" b="1" dirty="0">
                <a:effectLst/>
              </a:rPr>
              <a:t>)</a:t>
            </a:r>
            <a:endParaRPr lang="es-PE" dirty="0">
              <a:effectLst/>
            </a:endParaRPr>
          </a:p>
        </p:txBody>
      </p:sp>
      <p:sp>
        <p:nvSpPr>
          <p:cNvPr id="4" name="Marcador de texto 5"/>
          <p:cNvSpPr txBox="1">
            <a:spLocks/>
          </p:cNvSpPr>
          <p:nvPr/>
        </p:nvSpPr>
        <p:spPr>
          <a:xfrm>
            <a:off x="182880" y="3265714"/>
            <a:ext cx="5421086" cy="5969726"/>
          </a:xfrm>
          <a:prstGeom prst="rect">
            <a:avLst/>
          </a:prstGeom>
        </p:spPr>
        <p:txBody>
          <a:bodyPr>
            <a:no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571500" lvl="1" indent="-571500" hangingPunct="1">
              <a:buFont typeface="Wingdings" panose="05000000000000000000" pitchFamily="2" charset="2"/>
              <a:buChar char="ü"/>
            </a:pPr>
            <a:r>
              <a:rPr lang="es-PE" sz="2800" dirty="0">
                <a:effectLst/>
              </a:rPr>
              <a:t>Mediante este patrón conseguiremos que cuando se produzca un fallo, este no se propague en </a:t>
            </a:r>
            <a:r>
              <a:rPr lang="es-PE" sz="2800" dirty="0" smtClean="0">
                <a:effectLst/>
              </a:rPr>
              <a:t>cascada, y </a:t>
            </a:r>
            <a:r>
              <a:rPr lang="es-PE" sz="2800" dirty="0">
                <a:effectLst/>
              </a:rPr>
              <a:t>permitiendo mejorar la resiliencia en sistemas complejos distribuidos donde la probabilidad de fallo es inevitable.</a:t>
            </a:r>
            <a:endParaRPr lang="es-PE" sz="2800" i="1" dirty="0"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905" y="5958840"/>
            <a:ext cx="6940506" cy="353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191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xfrm>
            <a:off x="504734" y="1142274"/>
            <a:ext cx="11826603" cy="11176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s-PE" b="1" dirty="0">
                <a:effectLst/>
              </a:rPr>
              <a:t>Servidor de autorización</a:t>
            </a:r>
            <a:endParaRPr lang="es-PE" dirty="0">
              <a:effectLst/>
            </a:endParaRPr>
          </a:p>
        </p:txBody>
      </p:sp>
      <p:sp>
        <p:nvSpPr>
          <p:cNvPr id="4" name="Marcador de texto 5"/>
          <p:cNvSpPr txBox="1">
            <a:spLocks/>
          </p:cNvSpPr>
          <p:nvPr/>
        </p:nvSpPr>
        <p:spPr>
          <a:xfrm>
            <a:off x="182880" y="3265714"/>
            <a:ext cx="5421086" cy="5969726"/>
          </a:xfrm>
          <a:prstGeom prst="rect">
            <a:avLst/>
          </a:prstGeom>
        </p:spPr>
        <p:txBody>
          <a:bodyPr>
            <a:no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571500" lvl="1" indent="-571500" hangingPunct="1">
              <a:buFont typeface="Wingdings" panose="05000000000000000000" pitchFamily="2" charset="2"/>
              <a:buChar char="ü"/>
            </a:pPr>
            <a:r>
              <a:rPr lang="es-PE" sz="2800" dirty="0">
                <a:effectLst/>
              </a:rPr>
              <a:t>Para implementar la capa de seguridad (recomendable en la capa de servicios API). </a:t>
            </a:r>
            <a:r>
              <a:rPr lang="es-PE" sz="2800" dirty="0" smtClean="0">
                <a:effectLst/>
              </a:rPr>
              <a:t>Se puede usar</a:t>
            </a:r>
            <a:r>
              <a:rPr lang="es-PE" sz="2800" dirty="0">
                <a:effectLst/>
              </a:rPr>
              <a:t> </a:t>
            </a:r>
            <a:r>
              <a:rPr lang="es-PE" sz="2800" b="1" dirty="0">
                <a:effectLst/>
              </a:rPr>
              <a:t>Spring Security, en su implementación </a:t>
            </a:r>
            <a:r>
              <a:rPr lang="es-PE" sz="2800" b="1" dirty="0" smtClean="0">
                <a:effectLst/>
              </a:rPr>
              <a:t>JWT</a:t>
            </a:r>
            <a:r>
              <a:rPr lang="es-PE" sz="2800" dirty="0" smtClean="0">
                <a:effectLst/>
              </a:rPr>
              <a:t>, </a:t>
            </a:r>
            <a:r>
              <a:rPr lang="es-PE" sz="2800" b="1" dirty="0">
                <a:effectLst/>
              </a:rPr>
              <a:t>Spring Cloud </a:t>
            </a:r>
            <a:r>
              <a:rPr lang="es-PE" sz="2800" b="1" dirty="0" smtClean="0">
                <a:effectLst/>
              </a:rPr>
              <a:t>Security, etc.</a:t>
            </a:r>
            <a:endParaRPr lang="es-PE" sz="2800" i="1" dirty="0"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966" y="4923647"/>
            <a:ext cx="7104516" cy="460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975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xfrm>
            <a:off x="504734" y="1142274"/>
            <a:ext cx="11826603" cy="11176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s-PE" b="1" dirty="0">
                <a:effectLst/>
              </a:rPr>
              <a:t>Monitorización</a:t>
            </a:r>
            <a:endParaRPr lang="es-PE" dirty="0">
              <a:effectLst/>
            </a:endParaRPr>
          </a:p>
        </p:txBody>
      </p:sp>
      <p:sp>
        <p:nvSpPr>
          <p:cNvPr id="4" name="Marcador de texto 5"/>
          <p:cNvSpPr txBox="1">
            <a:spLocks/>
          </p:cNvSpPr>
          <p:nvPr/>
        </p:nvSpPr>
        <p:spPr>
          <a:xfrm>
            <a:off x="182880" y="3265714"/>
            <a:ext cx="5421086" cy="5969726"/>
          </a:xfrm>
          <a:prstGeom prst="rect">
            <a:avLst/>
          </a:prstGeom>
        </p:spPr>
        <p:txBody>
          <a:bodyPr>
            <a:no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571500" lvl="1" indent="-571500" hangingPunct="1">
              <a:buFont typeface="Wingdings" panose="05000000000000000000" pitchFamily="2" charset="2"/>
              <a:buChar char="ü"/>
            </a:pPr>
            <a:r>
              <a:rPr lang="es-PE" sz="2800" dirty="0">
                <a:effectLst/>
              </a:rPr>
              <a:t>Un aspecto importante en la arquitectura a </a:t>
            </a:r>
            <a:r>
              <a:rPr lang="es-PE" sz="2800" dirty="0" err="1">
                <a:effectLst/>
              </a:rPr>
              <a:t>microservicios</a:t>
            </a:r>
            <a:r>
              <a:rPr lang="es-PE" sz="2800" dirty="0">
                <a:effectLst/>
              </a:rPr>
              <a:t> es la</a:t>
            </a:r>
            <a:r>
              <a:rPr lang="es-PE" sz="2800" dirty="0"/>
              <a:t/>
            </a:r>
            <a:br>
              <a:rPr lang="es-PE" sz="2800" dirty="0"/>
            </a:br>
            <a:r>
              <a:rPr lang="es-PE" sz="2800" dirty="0">
                <a:effectLst/>
              </a:rPr>
              <a:t>monitorización, contar con un panel </a:t>
            </a:r>
            <a:r>
              <a:rPr lang="es-PE" sz="2800" dirty="0" smtClean="0">
                <a:effectLst/>
              </a:rPr>
              <a:t>centralizado </a:t>
            </a:r>
            <a:r>
              <a:rPr lang="es-PE" sz="2800" dirty="0">
                <a:effectLst/>
              </a:rPr>
              <a:t>con información en tiempo real de cada </a:t>
            </a:r>
            <a:r>
              <a:rPr lang="es-PE" sz="2800" dirty="0" err="1">
                <a:effectLst/>
              </a:rPr>
              <a:t>microservicio</a:t>
            </a:r>
            <a:r>
              <a:rPr lang="es-PE" sz="2800" dirty="0">
                <a:effectLst/>
              </a:rPr>
              <a:t> o </a:t>
            </a:r>
            <a:r>
              <a:rPr lang="es-PE" sz="2800" dirty="0" smtClean="0">
                <a:effectLst/>
              </a:rPr>
              <a:t>múltiples </a:t>
            </a:r>
            <a:r>
              <a:rPr lang="es-PE" sz="2800" dirty="0">
                <a:effectLst/>
              </a:rPr>
              <a:t>servicios (</a:t>
            </a:r>
            <a:r>
              <a:rPr lang="es-PE" sz="2800" dirty="0" err="1">
                <a:effectLst/>
              </a:rPr>
              <a:t>scaling</a:t>
            </a:r>
            <a:r>
              <a:rPr lang="es-PE" sz="2800" dirty="0" smtClean="0">
                <a:effectLst/>
              </a:rPr>
              <a:t>), aspectos </a:t>
            </a:r>
            <a:r>
              <a:rPr lang="es-PE" sz="2800" dirty="0">
                <a:effectLst/>
              </a:rPr>
              <a:t>de los nodos como, salud, carga de trabajo</a:t>
            </a:r>
            <a:r>
              <a:rPr lang="es-PE" sz="2800" dirty="0" smtClean="0">
                <a:effectLst/>
              </a:rPr>
              <a:t>.</a:t>
            </a:r>
            <a:endParaRPr lang="es-PE" sz="2800" i="1" dirty="0"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965" y="5316375"/>
            <a:ext cx="6988447" cy="417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82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creen Shot 2016-06-18 at 9.31.4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0743" y="1482194"/>
            <a:ext cx="11163314" cy="7136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0089" y="982617"/>
            <a:ext cx="10722791" cy="1002937"/>
          </a:xfrm>
        </p:spPr>
        <p:txBody>
          <a:bodyPr>
            <a:normAutofit fontScale="90000"/>
          </a:bodyPr>
          <a:lstStyle/>
          <a:p>
            <a:pPr algn="ctr"/>
            <a:r>
              <a:rPr lang="es-PE" dirty="0" smtClean="0"/>
              <a:t>Ventajas</a:t>
            </a:r>
            <a:endParaRPr lang="es-PE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"/>
          </p:nvPr>
        </p:nvSpPr>
        <p:spPr>
          <a:xfrm>
            <a:off x="653143" y="2272937"/>
            <a:ext cx="11887200" cy="6831874"/>
          </a:xfrm>
        </p:spPr>
        <p:txBody>
          <a:bodyPr>
            <a:normAutofit fontScale="47500" lnSpcReduction="20000"/>
          </a:bodyPr>
          <a:lstStyle/>
          <a:p>
            <a:pPr marL="571500" lvl="1" indent="-571500">
              <a:buFont typeface="Wingdings" panose="05000000000000000000" pitchFamily="2" charset="2"/>
              <a:buChar char="ü"/>
            </a:pPr>
            <a:r>
              <a:rPr lang="es-PE" sz="7600" dirty="0">
                <a:solidFill>
                  <a:srgbClr val="FFFFFF"/>
                </a:solidFill>
              </a:rPr>
              <a:t>El software creado como </a:t>
            </a:r>
            <a:r>
              <a:rPr lang="es-PE" sz="7600" dirty="0" err="1">
                <a:solidFill>
                  <a:srgbClr val="FFFFFF"/>
                </a:solidFill>
              </a:rPr>
              <a:t>microservicios</a:t>
            </a:r>
            <a:r>
              <a:rPr lang="es-PE" sz="7600" dirty="0">
                <a:solidFill>
                  <a:srgbClr val="FFFFFF"/>
                </a:solidFill>
              </a:rPr>
              <a:t> se puede dividir en servicios de componentes múltiples. Para que cada uno de estos servicios se pueda implementar y luego implementar de forma independiente sin comprometer la integridad de una aplicación. Eso significa que la arquitectura de </a:t>
            </a:r>
            <a:r>
              <a:rPr lang="es-PE" sz="7600" dirty="0" err="1">
                <a:solidFill>
                  <a:srgbClr val="FFFFFF"/>
                </a:solidFill>
              </a:rPr>
              <a:t>microservicios</a:t>
            </a:r>
            <a:r>
              <a:rPr lang="es-PE" sz="7600" dirty="0">
                <a:solidFill>
                  <a:srgbClr val="FFFFFF"/>
                </a:solidFill>
              </a:rPr>
              <a:t> brinda a los desarrolladores la libertad de desarrollar e implementar servicios de manera independiente</a:t>
            </a:r>
          </a:p>
          <a:p>
            <a:pPr marL="571500" lvl="1" indent="-571500">
              <a:buFont typeface="Wingdings" panose="05000000000000000000" pitchFamily="2" charset="2"/>
              <a:buChar char="ü"/>
            </a:pPr>
            <a:r>
              <a:rPr lang="es-PE" sz="7600" dirty="0">
                <a:solidFill>
                  <a:srgbClr val="FFFFFF"/>
                </a:solidFill>
              </a:rPr>
              <a:t>Mejor aislamiento de fallos. Si un </a:t>
            </a:r>
            <a:r>
              <a:rPr lang="es-PE" sz="7600" dirty="0" err="1">
                <a:solidFill>
                  <a:srgbClr val="FFFFFF"/>
                </a:solidFill>
              </a:rPr>
              <a:t>microservicio</a:t>
            </a:r>
            <a:r>
              <a:rPr lang="es-PE" sz="7600" dirty="0">
                <a:solidFill>
                  <a:srgbClr val="FFFFFF"/>
                </a:solidFill>
              </a:rPr>
              <a:t> falla, el otro continuará funcionando</a:t>
            </a:r>
          </a:p>
          <a:p>
            <a:pPr marL="571500" lvl="1" indent="-571500">
              <a:buFont typeface="Wingdings" panose="05000000000000000000" pitchFamily="2" charset="2"/>
              <a:buChar char="ü"/>
            </a:pPr>
            <a:r>
              <a:rPr lang="es-PE" sz="7600" dirty="0">
                <a:solidFill>
                  <a:srgbClr val="FFFFFF"/>
                </a:solidFill>
              </a:rPr>
              <a:t>El código para diferentes servicios se puede escribir en diferentes idiomas</a:t>
            </a:r>
          </a:p>
          <a:p>
            <a:pPr marL="571500" lvl="1" indent="-571500">
              <a:buFont typeface="Wingdings" panose="05000000000000000000" pitchFamily="2" charset="2"/>
              <a:buChar char="ü"/>
            </a:pPr>
            <a:r>
              <a:rPr lang="es-PE" sz="7600" dirty="0">
                <a:solidFill>
                  <a:srgbClr val="FFFFFF"/>
                </a:solidFill>
              </a:rPr>
              <a:t>Fácil integración e implementación automática; utilizando herramientas de integración continua de código abierto como </a:t>
            </a:r>
            <a:r>
              <a:rPr lang="es-PE" sz="7600" dirty="0">
                <a:solidFill>
                  <a:schemeClr val="tx1"/>
                </a:solidFill>
                <a:hlinkClick r:id="rId2"/>
              </a:rPr>
              <a:t>Jenkins</a:t>
            </a:r>
            <a:r>
              <a:rPr lang="es-PE" sz="7600" dirty="0">
                <a:solidFill>
                  <a:schemeClr val="tx1"/>
                </a:solidFill>
              </a:rPr>
              <a:t>, </a:t>
            </a:r>
            <a:r>
              <a:rPr lang="es-PE" sz="7600" dirty="0">
                <a:solidFill>
                  <a:srgbClr val="FFFFFF"/>
                </a:solidFill>
              </a:rPr>
              <a:t>etc.</a:t>
            </a:r>
          </a:p>
          <a:p>
            <a:pPr marL="571500" lvl="1" indent="-571500">
              <a:buFont typeface="Wingdings" panose="05000000000000000000" pitchFamily="2" charset="2"/>
              <a:buChar char="ü"/>
            </a:pPr>
            <a:endParaRPr lang="es-PE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3419580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09450" y="457200"/>
            <a:ext cx="11095809" cy="1666240"/>
          </a:xfrm>
        </p:spPr>
        <p:txBody>
          <a:bodyPr/>
          <a:lstStyle/>
          <a:p>
            <a:pPr algn="ctr"/>
            <a:r>
              <a:rPr lang="es-PE" dirty="0" smtClean="0"/>
              <a:t>Desventajas</a:t>
            </a:r>
            <a:endParaRPr lang="es-PE" dirty="0"/>
          </a:p>
        </p:txBody>
      </p:sp>
      <p:sp>
        <p:nvSpPr>
          <p:cNvPr id="7" name="Marcador de texto 5"/>
          <p:cNvSpPr>
            <a:spLocks noGrp="1"/>
          </p:cNvSpPr>
          <p:nvPr>
            <p:ph type="body" sz="quarter" idx="1"/>
          </p:nvPr>
        </p:nvSpPr>
        <p:spPr>
          <a:xfrm>
            <a:off x="653143" y="2272937"/>
            <a:ext cx="11887200" cy="6831874"/>
          </a:xfrm>
        </p:spPr>
        <p:txBody>
          <a:bodyPr>
            <a:normAutofit/>
          </a:bodyPr>
          <a:lstStyle/>
          <a:p>
            <a:pPr marL="571500" lvl="1" indent="-571500">
              <a:buFont typeface="Wingdings" panose="05000000000000000000" pitchFamily="2" charset="2"/>
              <a:buChar char="ü"/>
            </a:pPr>
            <a:r>
              <a:rPr lang="es-PE" sz="3600" dirty="0" smtClean="0">
                <a:solidFill>
                  <a:srgbClr val="FFFFFF"/>
                </a:solidFill>
              </a:rPr>
              <a:t>Aumentará </a:t>
            </a:r>
            <a:r>
              <a:rPr lang="es-PE" sz="3600" dirty="0">
                <a:solidFill>
                  <a:srgbClr val="FFFFFF"/>
                </a:solidFill>
              </a:rPr>
              <a:t>la complejidad en la gestión de la configuración. Cada </a:t>
            </a:r>
            <a:r>
              <a:rPr lang="es-PE" sz="3600" dirty="0" err="1">
                <a:solidFill>
                  <a:srgbClr val="FFFFFF"/>
                </a:solidFill>
              </a:rPr>
              <a:t>microservicio</a:t>
            </a:r>
            <a:r>
              <a:rPr lang="es-PE" sz="3600" dirty="0">
                <a:solidFill>
                  <a:srgbClr val="FFFFFF"/>
                </a:solidFill>
              </a:rPr>
              <a:t> necesitará su propio canal de construcción y despliegue.</a:t>
            </a:r>
          </a:p>
        </p:txBody>
      </p:sp>
    </p:spTree>
    <p:extLst>
      <p:ext uri="{BB962C8B-B14F-4D97-AF65-F5344CB8AC3E}">
        <p14:creationId xmlns:p14="http://schemas.microsoft.com/office/powerpoint/2010/main" val="133695111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mtClean="0"/>
              <a:t>Nuestro Reto!!</a:t>
            </a:r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866" y="2436223"/>
            <a:ext cx="8943068" cy="685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477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1250/1*hduAgQQRqsEcWbwuaEQBj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23" y="556260"/>
            <a:ext cx="11692178" cy="799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94768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PE" dirty="0" smtClean="0"/>
              <a:t>Características</a:t>
            </a:r>
            <a:endParaRPr dirty="0"/>
          </a:p>
        </p:txBody>
      </p:sp>
      <p:sp>
        <p:nvSpPr>
          <p:cNvPr id="4" name="Marcador de texto 5"/>
          <p:cNvSpPr txBox="1">
            <a:spLocks/>
          </p:cNvSpPr>
          <p:nvPr/>
        </p:nvSpPr>
        <p:spPr>
          <a:xfrm>
            <a:off x="653143" y="2272937"/>
            <a:ext cx="11887200" cy="6831874"/>
          </a:xfrm>
          <a:prstGeom prst="rect">
            <a:avLst/>
          </a:prstGeom>
        </p:spPr>
        <p:txBody>
          <a:bodyPr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571500" lvl="1" indent="-571500" hangingPunct="1">
              <a:buFont typeface="Wingdings" panose="05000000000000000000" pitchFamily="2" charset="2"/>
              <a:buChar char="ü"/>
            </a:pPr>
            <a:r>
              <a:rPr lang="es-PE" i="1" dirty="0">
                <a:effectLst/>
              </a:rPr>
              <a:t>Reduce tiempo de salida al mercado. (Time to </a:t>
            </a:r>
            <a:r>
              <a:rPr lang="es-PE" i="1" dirty="0" err="1">
                <a:effectLst/>
              </a:rPr>
              <a:t>Market</a:t>
            </a:r>
            <a:r>
              <a:rPr lang="es-PE" i="1" dirty="0" smtClean="0">
                <a:effectLst/>
              </a:rPr>
              <a:t>)</a:t>
            </a:r>
          </a:p>
          <a:p>
            <a:pPr marL="571500" lvl="1" indent="-571500" hangingPunct="1">
              <a:buFont typeface="Wingdings" panose="05000000000000000000" pitchFamily="2" charset="2"/>
              <a:buChar char="ü"/>
            </a:pPr>
            <a:r>
              <a:rPr lang="es-PE" i="1" dirty="0">
                <a:effectLst/>
              </a:rPr>
              <a:t>Ciclo de vida CI/CD </a:t>
            </a:r>
            <a:r>
              <a:rPr lang="es-PE" i="1" dirty="0" smtClean="0">
                <a:effectLst/>
              </a:rPr>
              <a:t>automatizado</a:t>
            </a:r>
          </a:p>
          <a:p>
            <a:pPr marL="571500" lvl="1" indent="-571500" hangingPunct="1">
              <a:buFont typeface="Wingdings" panose="05000000000000000000" pitchFamily="2" charset="2"/>
              <a:buChar char="ü"/>
            </a:pPr>
            <a:r>
              <a:rPr lang="es-PE" i="1" dirty="0">
                <a:effectLst/>
              </a:rPr>
              <a:t>Protocolos (HTTP) REST para exponer servicios y comunicarse </a:t>
            </a:r>
            <a:endParaRPr lang="es-PE" i="1" dirty="0" smtClean="0">
              <a:effectLst/>
            </a:endParaRPr>
          </a:p>
          <a:p>
            <a:pPr marL="571500" lvl="1" indent="-571500" hangingPunct="1">
              <a:buFont typeface="Wingdings" panose="05000000000000000000" pitchFamily="2" charset="2"/>
              <a:buChar char="ü"/>
            </a:pPr>
            <a:r>
              <a:rPr lang="es-PE" dirty="0" err="1">
                <a:effectLst/>
              </a:rPr>
              <a:t>Multitecnología</a:t>
            </a:r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802" y="5515117"/>
            <a:ext cx="3595598" cy="358969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Escalamiento</a:t>
            </a:r>
            <a:endParaRPr dirty="0"/>
          </a:p>
        </p:txBody>
      </p:sp>
      <p:sp>
        <p:nvSpPr>
          <p:cNvPr id="4" name="Marcador de texto 5"/>
          <p:cNvSpPr txBox="1">
            <a:spLocks/>
          </p:cNvSpPr>
          <p:nvPr/>
        </p:nvSpPr>
        <p:spPr>
          <a:xfrm>
            <a:off x="653143" y="2272937"/>
            <a:ext cx="11887200" cy="6831874"/>
          </a:xfrm>
          <a:prstGeom prst="rect">
            <a:avLst/>
          </a:prstGeom>
        </p:spPr>
        <p:txBody>
          <a:bodyPr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Pct val="30000"/>
              <a:buFontTx/>
              <a:buBlip>
                <a:blip r:embed="rId2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571500" lvl="1" indent="-571500" hangingPunct="1">
              <a:buFont typeface="Wingdings" panose="05000000000000000000" pitchFamily="2" charset="2"/>
              <a:buChar char="ü"/>
            </a:pPr>
            <a:r>
              <a:rPr lang="es-PE" i="1" dirty="0">
                <a:effectLst/>
              </a:rPr>
              <a:t>Escalado </a:t>
            </a:r>
            <a:r>
              <a:rPr lang="es-PE" i="1" dirty="0" err="1">
                <a:effectLst/>
              </a:rPr>
              <a:t>horizontal.</a:t>
            </a:r>
            <a:r>
              <a:rPr lang="es-PE" i="1" dirty="0" err="1" smtClean="0">
                <a:effectLst/>
              </a:rPr>
              <a:t>Ciclo</a:t>
            </a:r>
            <a:r>
              <a:rPr lang="es-PE" i="1" dirty="0" smtClean="0">
                <a:effectLst/>
              </a:rPr>
              <a:t> </a:t>
            </a:r>
            <a:r>
              <a:rPr lang="es-PE" i="1" dirty="0">
                <a:effectLst/>
              </a:rPr>
              <a:t>de vida CI/CD </a:t>
            </a:r>
            <a:r>
              <a:rPr lang="es-PE" i="1" dirty="0" smtClean="0">
                <a:effectLst/>
              </a:rPr>
              <a:t>automatizado.</a:t>
            </a:r>
          </a:p>
          <a:p>
            <a:pPr marL="571500" lvl="1" indent="-571500" hangingPunct="1">
              <a:buFont typeface="Wingdings" panose="05000000000000000000" pitchFamily="2" charset="2"/>
              <a:buChar char="ü"/>
            </a:pPr>
            <a:r>
              <a:rPr lang="es-PE" i="1" dirty="0">
                <a:effectLst/>
              </a:rPr>
              <a:t>Alta tolerancia a fallos: Recuperación automática por</a:t>
            </a:r>
            <a:r>
              <a:rPr lang="es-PE" dirty="0"/>
              <a:t/>
            </a:r>
            <a:br>
              <a:rPr lang="es-PE" dirty="0"/>
            </a:br>
            <a:r>
              <a:rPr lang="es-PE" i="1" dirty="0" smtClean="0">
                <a:effectLst/>
              </a:rPr>
              <a:t>configuración.</a:t>
            </a:r>
          </a:p>
          <a:p>
            <a:pPr marL="571500" lvl="1" indent="-571500" hangingPunct="1">
              <a:buFont typeface="Wingdings" panose="05000000000000000000" pitchFamily="2" charset="2"/>
              <a:buChar char="ü"/>
            </a:pPr>
            <a:r>
              <a:rPr lang="es-PE" i="1" dirty="0">
                <a:effectLst/>
              </a:rPr>
              <a:t>Despliegues basados en estrategias CI / CD</a:t>
            </a:r>
            <a:r>
              <a:rPr lang="es-PE" i="1" dirty="0" smtClean="0">
                <a:effectLst/>
              </a:rPr>
              <a:t>.</a:t>
            </a:r>
          </a:p>
          <a:p>
            <a:pPr marL="571500" lvl="1" indent="-571500" hangingPunct="1">
              <a:buFont typeface="Wingdings" panose="05000000000000000000" pitchFamily="2" charset="2"/>
              <a:buChar char="ü"/>
            </a:pPr>
            <a:r>
              <a:rPr lang="es-PE" i="1" dirty="0">
                <a:effectLst/>
              </a:rPr>
              <a:t>Abstracción de la capa de </a:t>
            </a:r>
            <a:r>
              <a:rPr lang="es-PE" i="1" dirty="0" err="1">
                <a:effectLst/>
              </a:rPr>
              <a:t>microservicios</a:t>
            </a:r>
            <a:r>
              <a:rPr lang="es-PE" i="1" dirty="0">
                <a:effectLst/>
              </a:rPr>
              <a:t> (</a:t>
            </a:r>
            <a:r>
              <a:rPr lang="es-PE" i="1" dirty="0" err="1">
                <a:effectLst/>
              </a:rPr>
              <a:t>Multi</a:t>
            </a:r>
            <a:r>
              <a:rPr lang="es-PE" i="1" dirty="0">
                <a:effectLst/>
              </a:rPr>
              <a:t> </a:t>
            </a:r>
            <a:r>
              <a:rPr lang="es-PE" i="1" dirty="0" err="1">
                <a:effectLst/>
              </a:rPr>
              <a:t>Runtime</a:t>
            </a:r>
            <a:r>
              <a:rPr lang="es-PE" i="1" dirty="0">
                <a:effectLst/>
              </a:rPr>
              <a:t> | Contenedores). </a:t>
            </a:r>
            <a:endParaRPr lang="es-PE" i="1" dirty="0" smtClean="0">
              <a:effectLst/>
            </a:endParaRPr>
          </a:p>
          <a:p>
            <a:pPr marL="571500" lvl="1" indent="-571500" hangingPunct="1">
              <a:buFont typeface="Wingdings" panose="05000000000000000000" pitchFamily="2" charset="2"/>
              <a:buChar char="ü"/>
            </a:pPr>
            <a:r>
              <a:rPr lang="es-PE" i="1" dirty="0">
                <a:effectLst/>
              </a:rPr>
              <a:t>Conocer el estado de salud de nuestro ecosistema (</a:t>
            </a:r>
            <a:r>
              <a:rPr lang="es-PE" i="1" dirty="0" err="1">
                <a:effectLst/>
              </a:rPr>
              <a:t>Health</a:t>
            </a:r>
            <a:r>
              <a:rPr lang="es-PE" i="1" dirty="0">
                <a:effectLst/>
              </a:rPr>
              <a:t>).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9625041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87" y="1571625"/>
            <a:ext cx="11934825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724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Soberanía de Datos</a:t>
            </a:r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6" y="2692400"/>
            <a:ext cx="11221584" cy="693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6804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7400" y="0"/>
            <a:ext cx="11430000" cy="2438400"/>
          </a:xfrm>
        </p:spPr>
        <p:txBody>
          <a:bodyPr/>
          <a:lstStyle/>
          <a:p>
            <a:r>
              <a:rPr lang="es-PE" dirty="0" smtClean="0"/>
              <a:t>Consistencia entre </a:t>
            </a:r>
            <a:r>
              <a:rPr lang="es-PE" dirty="0" err="1" smtClean="0"/>
              <a:t>Microservicios</a:t>
            </a:r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2930433"/>
            <a:ext cx="11663609" cy="588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5590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Interfaz de usuario monolítica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22" y="3131956"/>
            <a:ext cx="11755755" cy="576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077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5105</TotalTime>
  <Words>404</Words>
  <Application>Microsoft Office PowerPoint</Application>
  <PresentationFormat>Personalizado</PresentationFormat>
  <Paragraphs>46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 Narrow</vt:lpstr>
      <vt:lpstr>Helvetica Neue</vt:lpstr>
      <vt:lpstr>Helvetica Neue Light</vt:lpstr>
      <vt:lpstr>Wingdings</vt:lpstr>
      <vt:lpstr>Industrial</vt:lpstr>
      <vt:lpstr>Microservicios</vt:lpstr>
      <vt:lpstr>Presentación de PowerPoint</vt:lpstr>
      <vt:lpstr>Presentación de PowerPoint</vt:lpstr>
      <vt:lpstr>Características</vt:lpstr>
      <vt:lpstr>Escalamiento</vt:lpstr>
      <vt:lpstr>Presentación de PowerPoint</vt:lpstr>
      <vt:lpstr>Soberanía de Datos</vt:lpstr>
      <vt:lpstr>Consistencia entre Microservicios</vt:lpstr>
      <vt:lpstr>Interfaz de usuario monolítica</vt:lpstr>
      <vt:lpstr>Interfaz de usuario de microservicios</vt:lpstr>
      <vt:lpstr>Componentes requeridos en microservicios</vt:lpstr>
      <vt:lpstr>Service Discovery - Registry  </vt:lpstr>
      <vt:lpstr>API Gateway (Edge Server)</vt:lpstr>
      <vt:lpstr>Servidor de configuración central</vt:lpstr>
      <vt:lpstr>Balanceador de Carga</vt:lpstr>
      <vt:lpstr>Centralización de logs</vt:lpstr>
      <vt:lpstr>Tolerancia a fallos (Circuit breaker)</vt:lpstr>
      <vt:lpstr>Servidor de autorización</vt:lpstr>
      <vt:lpstr>Monitorización</vt:lpstr>
      <vt:lpstr>Ventajas</vt:lpstr>
      <vt:lpstr>Desventajas</vt:lpstr>
      <vt:lpstr>Nuestro Reto!!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Microservicios</dc:title>
  <cp:lastModifiedBy>Dennis Martin Wilson Carbajal</cp:lastModifiedBy>
  <cp:revision>45</cp:revision>
  <dcterms:modified xsi:type="dcterms:W3CDTF">2019-06-03T12:45:41Z</dcterms:modified>
</cp:coreProperties>
</file>